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829"/>
  </p:normalViewPr>
  <p:slideViewPr>
    <p:cSldViewPr snapToGrid="0">
      <p:cViewPr varScale="1">
        <p:scale>
          <a:sx n="149" d="100"/>
          <a:sy n="149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ompensationaddend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0063588460131/videos/2934883883315201" TargetMode="External"/><Relationship Id="rId2" Type="http://schemas.openxmlformats.org/officeDocument/2006/relationships/hyperlink" Target="https://www.facebook.com/SucceedWithMORe/videos/623705489887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b.watch/nN1bb424Kc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linoisrealtors.org/membership/memberbenefits/inma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11.28.23-brokerage-forum/" TargetMode="External"/><Relationship Id="rId3" Type="http://schemas.openxmlformats.org/officeDocument/2006/relationships/hyperlink" Target="https://www.succeedwithmore.com/calendar/11.7.23-home-finance-resource/" TargetMode="External"/><Relationship Id="rId7" Type="http://schemas.openxmlformats.org/officeDocument/2006/relationships/hyperlink" Target="https://www.succeedwithmore.com/calendar/11.9.23-rebooting-buyer-strategies-and-conversations-afternoon/" TargetMode="External"/><Relationship Id="rId2" Type="http://schemas.openxmlformats.org/officeDocument/2006/relationships/hyperlink" Target="https://www.succeedwithmore.com/calendar/11.2.23-future-of-commercial-real-estate-technology-commercial-proptech-and-who-are-the-play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11.9.23-rebooting-seller-strategies-and-conversations/" TargetMode="External"/><Relationship Id="rId5" Type="http://schemas.openxmlformats.org/officeDocument/2006/relationships/hyperlink" Target="https://www.succeedwithmore.com/calendar/11.9.23-south-cook-region-municipal-leadership-symposium-on-housing-and-economic-development/" TargetMode="External"/><Relationship Id="rId4" Type="http://schemas.openxmlformats.org/officeDocument/2006/relationships/hyperlink" Target="https://www.succeedwithmore.com/calendar/11.8.23-chatgpt-express-speedy-techniques-for-instant-implementation/" TargetMode="External"/><Relationship Id="rId9" Type="http://schemas.openxmlformats.org/officeDocument/2006/relationships/hyperlink" Target="https://www.succeedwithmore.com/calendar/11.30.23-coffee-and-conversation-burnout-preven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E7701-F352-8A50-23F0-2F696CC90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92" y="1826698"/>
            <a:ext cx="5177481" cy="2387600"/>
          </a:xfrm>
        </p:spPr>
        <p:txBody>
          <a:bodyPr/>
          <a:lstStyle/>
          <a:p>
            <a:r>
              <a:rPr lang="en-US" b="1" dirty="0"/>
              <a:t>October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7AE-06E9-7F0E-2B65-FD265566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9906000" cy="1325563"/>
          </a:xfrm>
        </p:spPr>
        <p:txBody>
          <a:bodyPr/>
          <a:lstStyle/>
          <a:p>
            <a:r>
              <a:rPr lang="en-US" dirty="0"/>
              <a:t>Class Action Lawsuit – Missouri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196B-CE0E-7A69-D390-B3066BB4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Sitzer / Burnett:</a:t>
            </a:r>
          </a:p>
          <a:p>
            <a:r>
              <a:rPr lang="en-US" sz="3100" dirty="0"/>
              <a:t>Trial Began: October 17, 2023 – Verdict Expected: November 10, 2023</a:t>
            </a:r>
          </a:p>
          <a:p>
            <a:r>
              <a:rPr lang="en-US" sz="3100" dirty="0"/>
              <a:t>Judge ruled that mandatory offer of compensation was a per-se violation of the Sherman Antitrust Act– already lost out of the gate.</a:t>
            </a:r>
          </a:p>
          <a:p>
            <a:pPr lvl="1"/>
            <a:r>
              <a:rPr lang="en-US" sz="2000" dirty="0"/>
              <a:t>Private Listings – no mandatory offer of compensation </a:t>
            </a:r>
          </a:p>
          <a:p>
            <a:pPr lvl="1"/>
            <a:r>
              <a:rPr lang="en-US" sz="2000" dirty="0"/>
              <a:t>MRED Standard Listings - no mandatory offer of compensation as of October 31, 2023</a:t>
            </a:r>
          </a:p>
          <a:p>
            <a:pPr lvl="1"/>
            <a:r>
              <a:rPr lang="en-US" sz="2000" dirty="0"/>
              <a:t>NAR – offer of $0 will “comply with NAR MLS Policy"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4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7AE-06E9-7F0E-2B65-FD265566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Released! </a:t>
            </a:r>
            <a:br>
              <a:rPr lang="en-US" dirty="0"/>
            </a:br>
            <a:r>
              <a:rPr lang="en-US" dirty="0"/>
              <a:t>Compensation Addendum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196B-CE0E-7A69-D390-B3066BB4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Seller Agreement to Pay Buyers Brokerage Compensation Addendum to 7.0 Contract.</a:t>
            </a:r>
            <a:endParaRPr lang="en-US" dirty="0"/>
          </a:p>
          <a:p>
            <a:r>
              <a:rPr lang="en-US" dirty="0"/>
              <a:t>Addendum has been sent to MRED and Mainstreet’s third-party form providers.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6BE8-C852-BA37-A403-A74950C5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4531-90E1-BF39-F7E8-D77C4C0E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Coffee &amp; Conversation Series</a:t>
            </a:r>
          </a:p>
          <a:p>
            <a:r>
              <a:rPr lang="en-US" dirty="0"/>
              <a:t>How Did We Get Here? With Lynn Madison</a:t>
            </a:r>
          </a:p>
          <a:p>
            <a:pPr lvl="1"/>
            <a:r>
              <a:rPr lang="en-US" dirty="0"/>
              <a:t>August 2023 </a:t>
            </a:r>
          </a:p>
          <a:p>
            <a:pPr lvl="1"/>
            <a:r>
              <a:rPr lang="en-US" dirty="0">
                <a:hlinkClick r:id="rId2"/>
              </a:rPr>
              <a:t>Watch here</a:t>
            </a:r>
            <a:endParaRPr lang="en-US" dirty="0"/>
          </a:p>
          <a:p>
            <a:r>
              <a:rPr lang="en-US" dirty="0"/>
              <a:t>How to Talk to Sellers with Chris Read</a:t>
            </a:r>
          </a:p>
          <a:p>
            <a:pPr lvl="1"/>
            <a:r>
              <a:rPr lang="en-US" dirty="0"/>
              <a:t>September 2023</a:t>
            </a:r>
          </a:p>
          <a:p>
            <a:pPr lvl="1"/>
            <a:r>
              <a:rPr lang="en-US" dirty="0">
                <a:hlinkClick r:id="rId3"/>
              </a:rPr>
              <a:t>Watch here</a:t>
            </a:r>
            <a:endParaRPr lang="en-US" dirty="0"/>
          </a:p>
          <a:p>
            <a:r>
              <a:rPr lang="en-US" dirty="0"/>
              <a:t>How to Talk to Buyers with Lynn Madison</a:t>
            </a:r>
          </a:p>
          <a:p>
            <a:pPr lvl="1"/>
            <a:r>
              <a:rPr lang="en-US" dirty="0"/>
              <a:t>October 2023</a:t>
            </a:r>
          </a:p>
          <a:p>
            <a:pPr lvl="1"/>
            <a:r>
              <a:rPr lang="en-US" dirty="0">
                <a:hlinkClick r:id="rId4"/>
              </a:rPr>
              <a:t>Watch 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2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B358-1169-2A93-2800-855E96FE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Benefit – Complimentary Inman Account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9643"/>
            <a:ext cx="9402417" cy="3702120"/>
          </a:xfrm>
        </p:spPr>
        <p:txBody>
          <a:bodyPr/>
          <a:lstStyle/>
          <a:p>
            <a:r>
              <a:rPr lang="en-US" dirty="0">
                <a:hlinkClick r:id="rId2"/>
              </a:rPr>
              <a:t>Inman Select Free Subscription </a:t>
            </a:r>
            <a:r>
              <a:rPr lang="en-US" dirty="0"/>
              <a:t>courtesy of MRED and Illinois REALTORS (login required)</a:t>
            </a:r>
          </a:p>
          <a:p>
            <a:r>
              <a:rPr lang="en-US" dirty="0"/>
              <a:t>Inman Select is the subscription publication for professionals who need the inside scoop on real estate news and trends.</a:t>
            </a:r>
          </a:p>
        </p:txBody>
      </p:sp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E788-89B9-2B42-D46E-0B3BD1DB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Courses &amp;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415"/>
            <a:ext cx="9402417" cy="3702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November</a:t>
            </a: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hlinkClick r:id="rId2"/>
              </a:rPr>
              <a:t>Future of Commercial Real Estate Technology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Home Finance Resource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ChatGPT Express: Speedy Techniques for Instant Implementation</a:t>
            </a:r>
            <a:endParaRPr lang="en-US" sz="2000" dirty="0"/>
          </a:p>
          <a:p>
            <a:r>
              <a:rPr lang="en-US" sz="2000" dirty="0">
                <a:hlinkClick r:id="rId5"/>
              </a:rPr>
              <a:t>South Cook Region Municipal Leadership Symposium on Housing &amp; Economic Development</a:t>
            </a:r>
            <a:endParaRPr lang="en-US" sz="2000" dirty="0"/>
          </a:p>
          <a:p>
            <a:r>
              <a:rPr lang="en-US" sz="2000" dirty="0">
                <a:hlinkClick r:id="rId6"/>
              </a:rPr>
              <a:t>Rebooting Seller Strategies and Conversations</a:t>
            </a:r>
            <a:endParaRPr lang="en-US" sz="2000" dirty="0"/>
          </a:p>
          <a:p>
            <a:r>
              <a:rPr lang="en-US" sz="2000" dirty="0">
                <a:hlinkClick r:id="rId7"/>
              </a:rPr>
              <a:t>Rebooting Buyer Strategies and Conversations</a:t>
            </a:r>
            <a:endParaRPr lang="en-US" sz="2000" dirty="0"/>
          </a:p>
          <a:p>
            <a:r>
              <a:rPr lang="en-US" sz="2000" dirty="0">
                <a:hlinkClick r:id="rId8"/>
              </a:rPr>
              <a:t>Brokerage Forum </a:t>
            </a:r>
            <a:endParaRPr lang="en-US" sz="2000" dirty="0"/>
          </a:p>
          <a:p>
            <a:r>
              <a:rPr lang="en-US" sz="2000" dirty="0">
                <a:hlinkClick r:id="rId9"/>
              </a:rPr>
              <a:t>Coffee &amp; Conversation: Build Burnout Prevention Strategies into your Business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258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October 2023</vt:lpstr>
      <vt:lpstr>Class Action Lawsuit – Missouri </vt:lpstr>
      <vt:lpstr>Just Released!  Compensation Addendum</vt:lpstr>
      <vt:lpstr>Resources</vt:lpstr>
      <vt:lpstr>Member Benefit – Complimentary Inman Account </vt:lpstr>
      <vt:lpstr>Upcoming Courses &amp;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10</cp:revision>
  <dcterms:created xsi:type="dcterms:W3CDTF">2023-04-03T13:57:02Z</dcterms:created>
  <dcterms:modified xsi:type="dcterms:W3CDTF">2023-10-24T20:51:57Z</dcterms:modified>
</cp:coreProperties>
</file>