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3" r:id="rId3"/>
    <p:sldId id="273" r:id="rId4"/>
    <p:sldId id="275" r:id="rId5"/>
    <p:sldId id="274" r:id="rId6"/>
    <p:sldId id="276"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9"/>
    <p:restoredTop sz="78934" autoAdjust="0"/>
  </p:normalViewPr>
  <p:slideViewPr>
    <p:cSldViewPr snapToGrid="0" snapToObjects="1">
      <p:cViewPr varScale="1">
        <p:scale>
          <a:sx n="110" d="100"/>
          <a:sy n="110"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330092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212808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195520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6</a:t>
            </a:fld>
            <a:endParaRPr lang="en-US" dirty="0"/>
          </a:p>
        </p:txBody>
      </p:sp>
    </p:spTree>
    <p:extLst>
      <p:ext uri="{BB962C8B-B14F-4D97-AF65-F5344CB8AC3E}">
        <p14:creationId xmlns:p14="http://schemas.microsoft.com/office/powerpoint/2010/main" val="295278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8/14/23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8/14/23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succeedwithmore.com/safet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nar.realtor/safe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ucceedwithmore.com/realsatisfi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illinoisrealtors.org/events/fallbusinessmeetings/" TargetMode="External"/><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AUGUST 2023</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5" y="152969"/>
            <a:ext cx="5985316" cy="936901"/>
          </a:xfrm>
        </p:spPr>
        <p:txBody>
          <a:bodyPr>
            <a:normAutofit/>
          </a:bodyPr>
          <a:lstStyle/>
          <a:p>
            <a:r>
              <a:rPr lang="en-US" sz="2800" b="1" dirty="0"/>
              <a:t>UPDATED SELLER DISCLOSURE FORM</a:t>
            </a:r>
          </a:p>
        </p:txBody>
      </p:sp>
      <p:pic>
        <p:nvPicPr>
          <p:cNvPr id="3" name="Picture 2">
            <a:extLst>
              <a:ext uri="{FF2B5EF4-FFF2-40B4-BE49-F238E27FC236}">
                <a16:creationId xmlns:a16="http://schemas.microsoft.com/office/drawing/2014/main" id="{8323DB4B-83B9-34EC-F08D-48E6B9E3E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4637" y="55578"/>
            <a:ext cx="2588163" cy="1352214"/>
          </a:xfrm>
          <a:prstGeom prst="rect">
            <a:avLst/>
          </a:prstGeom>
        </p:spPr>
      </p:pic>
      <p:sp>
        <p:nvSpPr>
          <p:cNvPr id="4" name="TextBox 3">
            <a:extLst>
              <a:ext uri="{FF2B5EF4-FFF2-40B4-BE49-F238E27FC236}">
                <a16:creationId xmlns:a16="http://schemas.microsoft.com/office/drawing/2014/main" id="{1FC493A0-6781-6F63-AF29-3207B564747C}"/>
              </a:ext>
            </a:extLst>
          </p:cNvPr>
          <p:cNvSpPr txBox="1"/>
          <p:nvPr/>
        </p:nvSpPr>
        <p:spPr>
          <a:xfrm>
            <a:off x="556591" y="1382286"/>
            <a:ext cx="9727096" cy="5016758"/>
          </a:xfrm>
          <a:prstGeom prst="rect">
            <a:avLst/>
          </a:prstGeom>
          <a:noFill/>
        </p:spPr>
        <p:txBody>
          <a:bodyPr wrap="square" rtlCol="0">
            <a:spAutoFit/>
          </a:bodyPr>
          <a:lstStyle/>
          <a:p>
            <a:r>
              <a:rPr lang="en-US" sz="2000" dirty="0">
                <a:solidFill>
                  <a:srgbClr val="002060"/>
                </a:solidFill>
                <a:latin typeface="Libre Franklin Light" pitchFamily="2" charset="77"/>
              </a:rPr>
              <a:t>The Illinois Residential Real Property Disclosure Act has been updated. </a:t>
            </a:r>
            <a:r>
              <a:rPr lang="en-US" sz="2000">
                <a:solidFill>
                  <a:srgbClr val="002060"/>
                </a:solidFill>
                <a:latin typeface="Libre Franklin Light" pitchFamily="2" charset="77"/>
              </a:rPr>
              <a:t>The changes </a:t>
            </a:r>
            <a:r>
              <a:rPr lang="en-US" sz="2000" dirty="0">
                <a:solidFill>
                  <a:srgbClr val="002060"/>
                </a:solidFill>
                <a:latin typeface="Libre Franklin Light" pitchFamily="2" charset="77"/>
              </a:rPr>
              <a:t>became effective Aug. 4, 2023 upon Governor Pritzker’s signature.</a:t>
            </a:r>
          </a:p>
          <a:p>
            <a:r>
              <a:rPr lang="en-US" sz="2000" dirty="0">
                <a:solidFill>
                  <a:srgbClr val="002060"/>
                </a:solidFill>
                <a:latin typeface="Libre Franklin Light" pitchFamily="2" charset="77"/>
              </a:rPr>
              <a:t>The Disclosure Report required for most sellers in residential transactions does not change. However, the definition of seller has been tweaked somewhat to reduce the class of sellers who would need to complete the form. </a:t>
            </a:r>
          </a:p>
          <a:p>
            <a:pPr marL="342900" indent="-342900">
              <a:buFont typeface="Arial" panose="020B0604020202020204" pitchFamily="34" charset="0"/>
              <a:buChar char="•"/>
            </a:pPr>
            <a:r>
              <a:rPr lang="en-US" sz="2000" dirty="0">
                <a:solidFill>
                  <a:srgbClr val="002060"/>
                </a:solidFill>
                <a:latin typeface="Libre Franklin Light" pitchFamily="2" charset="77"/>
              </a:rPr>
              <a:t>Here is the key explanation:</a:t>
            </a:r>
          </a:p>
          <a:p>
            <a:pPr marL="342900" indent="-342900">
              <a:buFont typeface="Arial" panose="020B0604020202020204" pitchFamily="34" charset="0"/>
              <a:buChar char="•"/>
            </a:pPr>
            <a:r>
              <a:rPr lang="en-US" sz="2000" dirty="0">
                <a:solidFill>
                  <a:srgbClr val="002060"/>
                </a:solidFill>
                <a:latin typeface="Libre Franklin Light" pitchFamily="2" charset="77"/>
              </a:rPr>
              <a:t>The definition of the seller under the Act does NOT include a beneficiary who BOTH never occupied the residential real property AND never had management responsibility for it.</a:t>
            </a:r>
          </a:p>
          <a:p>
            <a:pPr marL="342900" indent="-342900">
              <a:buFont typeface="Arial" panose="020B0604020202020204" pitchFamily="34" charset="0"/>
              <a:buChar char="•"/>
            </a:pPr>
            <a:r>
              <a:rPr lang="en-US" sz="2000" dirty="0">
                <a:solidFill>
                  <a:srgbClr val="002060"/>
                </a:solidFill>
                <a:latin typeface="Libre Franklin Light" pitchFamily="2" charset="77"/>
              </a:rPr>
              <a:t>In other words, if a seller is a beneficiary and does occupy the property OR has management responsibility for it (i.e. is an absentee owners), this beneficiary IS a seller under the Act and must complete the report to the best of their actual knowledge. </a:t>
            </a:r>
          </a:p>
          <a:p>
            <a:pPr marL="342900" indent="-342900">
              <a:buFont typeface="Arial" panose="020B0604020202020204" pitchFamily="34" charset="0"/>
              <a:buChar char="•"/>
            </a:pPr>
            <a:r>
              <a:rPr lang="en-US" sz="2000" dirty="0">
                <a:solidFill>
                  <a:srgbClr val="002060"/>
                </a:solidFill>
                <a:latin typeface="Libre Franklin Light" pitchFamily="2" charset="77"/>
              </a:rPr>
              <a:t>The new revision date of the form is Aug. 4, 2023. Please be sure to update your forms on </a:t>
            </a:r>
            <a:r>
              <a:rPr lang="en-US" sz="2000" dirty="0" err="1">
                <a:solidFill>
                  <a:srgbClr val="002060"/>
                </a:solidFill>
                <a:latin typeface="Libre Franklin Light" pitchFamily="2" charset="77"/>
              </a:rPr>
              <a:t>connectMLS</a:t>
            </a:r>
            <a:r>
              <a:rPr lang="en-US" sz="2000" dirty="0">
                <a:solidFill>
                  <a:srgbClr val="002060"/>
                </a:solidFill>
                <a:latin typeface="Libre Franklin Light" pitchFamily="2" charset="77"/>
              </a:rPr>
              <a:t> by going to the Illinois REALTORS library and adding the form to your folders. </a:t>
            </a: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5" y="152969"/>
            <a:ext cx="5254354" cy="936901"/>
          </a:xfrm>
        </p:spPr>
        <p:txBody>
          <a:bodyPr>
            <a:normAutofit fontScale="90000"/>
          </a:bodyPr>
          <a:lstStyle/>
          <a:p>
            <a:r>
              <a:rPr lang="en-US" sz="2800" b="1" dirty="0"/>
              <a:t>CONGRATULATIONS </a:t>
            </a:r>
            <a:br>
              <a:rPr lang="en-US" sz="2800" b="1" dirty="0"/>
            </a:br>
            <a:r>
              <a:rPr lang="en-US" sz="2800" b="1" dirty="0"/>
              <a:t>2023 PATHWAY </a:t>
            </a:r>
            <a:br>
              <a:rPr lang="en-US" sz="2800" b="1" dirty="0"/>
            </a:br>
            <a:r>
              <a:rPr lang="en-US" sz="2800" b="1" dirty="0"/>
              <a:t>TO SUCCESS WINNERS</a:t>
            </a:r>
          </a:p>
        </p:txBody>
      </p:sp>
      <p:pic>
        <p:nvPicPr>
          <p:cNvPr id="4" name="Picture 3" descr="A person's face on a white background&#10;&#10;Description automatically generated">
            <a:extLst>
              <a:ext uri="{FF2B5EF4-FFF2-40B4-BE49-F238E27FC236}">
                <a16:creationId xmlns:a16="http://schemas.microsoft.com/office/drawing/2014/main" id="{DFEBFA05-4E9E-14C4-FD23-C4E21266D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5962" y="1715317"/>
            <a:ext cx="3889999" cy="3889999"/>
          </a:xfrm>
          <a:prstGeom prst="rect">
            <a:avLst/>
          </a:prstGeom>
        </p:spPr>
      </p:pic>
      <p:pic>
        <p:nvPicPr>
          <p:cNvPr id="6" name="Picture 5" descr="A person smiling for a photo&#10;&#10;Description automatically generated">
            <a:extLst>
              <a:ext uri="{FF2B5EF4-FFF2-40B4-BE49-F238E27FC236}">
                <a16:creationId xmlns:a16="http://schemas.microsoft.com/office/drawing/2014/main" id="{C72ABE78-23A3-FBA2-518F-E638B06547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5963" y="1715318"/>
            <a:ext cx="3889999" cy="3889999"/>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7A7E81CD-415A-74A7-4A98-76411378C7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64" y="1715319"/>
            <a:ext cx="3889999" cy="3889999"/>
          </a:xfrm>
          <a:prstGeom prst="rect">
            <a:avLst/>
          </a:prstGeom>
        </p:spPr>
      </p:pic>
    </p:spTree>
    <p:extLst>
      <p:ext uri="{BB962C8B-B14F-4D97-AF65-F5344CB8AC3E}">
        <p14:creationId xmlns:p14="http://schemas.microsoft.com/office/powerpoint/2010/main" val="325664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SEPTEMBER IS REALTOR® </a:t>
            </a:r>
            <a:br>
              <a:rPr lang="en-US" sz="2800" b="1" dirty="0"/>
            </a:br>
            <a:r>
              <a:rPr lang="en-US" sz="2800" b="1" dirty="0"/>
              <a:t>SAFETY MONTH</a:t>
            </a:r>
          </a:p>
        </p:txBody>
      </p:sp>
      <p:sp>
        <p:nvSpPr>
          <p:cNvPr id="5" name="TextBox 4">
            <a:extLst>
              <a:ext uri="{FF2B5EF4-FFF2-40B4-BE49-F238E27FC236}">
                <a16:creationId xmlns:a16="http://schemas.microsoft.com/office/drawing/2014/main" id="{E339B981-76AF-1B90-385F-163F2EF0D9F5}"/>
              </a:ext>
            </a:extLst>
          </p:cNvPr>
          <p:cNvSpPr txBox="1"/>
          <p:nvPr/>
        </p:nvSpPr>
        <p:spPr>
          <a:xfrm>
            <a:off x="296214" y="1668556"/>
            <a:ext cx="10367686" cy="3785652"/>
          </a:xfrm>
          <a:prstGeom prst="rect">
            <a:avLst/>
          </a:prstGeom>
          <a:noFill/>
        </p:spPr>
        <p:txBody>
          <a:bodyPr wrap="square" rtlCol="0">
            <a:spAutoFit/>
          </a:bodyPr>
          <a:lstStyle/>
          <a:p>
            <a:r>
              <a:rPr lang="en-US" sz="2000" dirty="0">
                <a:solidFill>
                  <a:srgbClr val="002060"/>
                </a:solidFill>
                <a:latin typeface="Libre Franklin" pitchFamily="2" charset="77"/>
              </a:rPr>
              <a:t>Since 2003, the National Association of REALTORS® has dedicated September as REALTOR® Safety Month.</a:t>
            </a:r>
          </a:p>
          <a:p>
            <a:r>
              <a:rPr lang="en-US" sz="2000" dirty="0">
                <a:solidFill>
                  <a:srgbClr val="002060"/>
                </a:solidFill>
                <a:latin typeface="Libre Franklin" pitchFamily="2" charset="77"/>
              </a:rPr>
              <a:t>Whether you’re showing a property, meeting a new client or communicating online, it’s important to ensure you have an existing personal safety protocol.</a:t>
            </a:r>
          </a:p>
          <a:p>
            <a:endParaRPr lang="en-US" sz="2000" dirty="0">
              <a:solidFill>
                <a:srgbClr val="002060"/>
              </a:solidFill>
              <a:latin typeface="Libre Franklin" pitchFamily="2" charset="77"/>
            </a:endParaRPr>
          </a:p>
          <a:p>
            <a:r>
              <a:rPr lang="en-US" sz="2000" dirty="0">
                <a:solidFill>
                  <a:srgbClr val="002060"/>
                </a:solidFill>
                <a:latin typeface="Libre Franklin" pitchFamily="2" charset="77"/>
              </a:rPr>
              <a:t>Mainstreet and NAR offers an array of safety resources, including tips and articles, safety training videos, courses and presentation materials, and safety-focused webinars.  All are part of the ongoing efforts to communicate and educate REALTORS® about safety throughout the year.</a:t>
            </a:r>
          </a:p>
          <a:p>
            <a:endParaRPr lang="en-US" sz="2000" dirty="0">
              <a:solidFill>
                <a:srgbClr val="002060"/>
              </a:solidFill>
              <a:latin typeface="Libre Franklin" pitchFamily="2" charset="77"/>
            </a:endParaRPr>
          </a:p>
          <a:p>
            <a:r>
              <a:rPr lang="en-US" sz="2000" u="sng" dirty="0">
                <a:solidFill>
                  <a:srgbClr val="002060"/>
                </a:solidFill>
                <a:latin typeface="Libre Franklin Light" pitchFamily="2" charset="77"/>
              </a:rPr>
              <a:t>Mainstreet Safety Resources</a:t>
            </a:r>
            <a:r>
              <a:rPr lang="en-US" sz="2000" dirty="0">
                <a:solidFill>
                  <a:srgbClr val="002060"/>
                </a:solidFill>
                <a:latin typeface="Libre Franklin Light" pitchFamily="2" charset="77"/>
              </a:rPr>
              <a:t> -  </a:t>
            </a:r>
            <a:r>
              <a:rPr lang="en-US" sz="2000" dirty="0">
                <a:solidFill>
                  <a:srgbClr val="002060"/>
                </a:solidFill>
                <a:latin typeface="Libre Franklin Light" pitchFamily="2" charset="77"/>
                <a:hlinkClick r:id="rId3"/>
              </a:rPr>
              <a:t>https://www.SucceedWithMORe.com/safety</a:t>
            </a:r>
            <a:r>
              <a:rPr lang="en-US" sz="2000" dirty="0">
                <a:solidFill>
                  <a:srgbClr val="002060"/>
                </a:solidFill>
                <a:latin typeface="Libre Franklin Light" pitchFamily="2" charset="77"/>
              </a:rPr>
              <a:t> </a:t>
            </a:r>
            <a:br>
              <a:rPr lang="en-US" sz="2000" dirty="0">
                <a:solidFill>
                  <a:srgbClr val="002060"/>
                </a:solidFill>
                <a:latin typeface="Libre Franklin Light" pitchFamily="2" charset="77"/>
              </a:rPr>
            </a:br>
            <a:r>
              <a:rPr lang="en-US" sz="2000" u="sng" dirty="0">
                <a:solidFill>
                  <a:srgbClr val="002060"/>
                </a:solidFill>
                <a:latin typeface="Libre Franklin Light" pitchFamily="2" charset="77"/>
              </a:rPr>
              <a:t>NAR Safety Resources</a:t>
            </a:r>
            <a:r>
              <a:rPr lang="en-US" sz="2000" dirty="0">
                <a:solidFill>
                  <a:srgbClr val="002060"/>
                </a:solidFill>
                <a:latin typeface="Libre Franklin Light" pitchFamily="2" charset="77"/>
              </a:rPr>
              <a:t> -  </a:t>
            </a:r>
            <a:r>
              <a:rPr lang="en-US" sz="2000" dirty="0">
                <a:solidFill>
                  <a:srgbClr val="002060"/>
                </a:solidFill>
                <a:latin typeface="Libre Franklin" pitchFamily="2" charset="77"/>
                <a:hlinkClick r:id="rId4"/>
              </a:rPr>
              <a:t>https://www.nar.realtor/safety</a:t>
            </a:r>
            <a:r>
              <a:rPr lang="en-US" sz="2000" dirty="0">
                <a:solidFill>
                  <a:srgbClr val="002060"/>
                </a:solidFill>
                <a:latin typeface="Libre Franklin" pitchFamily="2" charset="77"/>
              </a:rPr>
              <a:t> </a:t>
            </a:r>
          </a:p>
        </p:txBody>
      </p:sp>
    </p:spTree>
    <p:extLst>
      <p:ext uri="{BB962C8B-B14F-4D97-AF65-F5344CB8AC3E}">
        <p14:creationId xmlns:p14="http://schemas.microsoft.com/office/powerpoint/2010/main" val="74578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50320" y="152969"/>
            <a:ext cx="5845680" cy="936901"/>
          </a:xfrm>
        </p:spPr>
        <p:txBody>
          <a:bodyPr>
            <a:normAutofit fontScale="90000"/>
          </a:bodyPr>
          <a:lstStyle/>
          <a:p>
            <a:r>
              <a:rPr lang="en-US" sz="2600" b="1" dirty="0"/>
              <a:t>MEMBER BENEFIT: </a:t>
            </a:r>
            <a:br>
              <a:rPr lang="en-US" sz="2600" b="1" dirty="0"/>
            </a:br>
            <a:r>
              <a:rPr lang="en-US" sz="2600" b="1" dirty="0"/>
              <a:t>FOREWARN – NEW ENHANCEMENTS</a:t>
            </a:r>
          </a:p>
        </p:txBody>
      </p:sp>
      <p:sp>
        <p:nvSpPr>
          <p:cNvPr id="6" name="TextBox 5">
            <a:extLst>
              <a:ext uri="{FF2B5EF4-FFF2-40B4-BE49-F238E27FC236}">
                <a16:creationId xmlns:a16="http://schemas.microsoft.com/office/drawing/2014/main" id="{2CC31E5A-2517-2625-B95F-1B927EF7AD5A}"/>
              </a:ext>
            </a:extLst>
          </p:cNvPr>
          <p:cNvSpPr txBox="1"/>
          <p:nvPr/>
        </p:nvSpPr>
        <p:spPr>
          <a:xfrm>
            <a:off x="784877" y="1506526"/>
            <a:ext cx="7298950" cy="4093428"/>
          </a:xfrm>
          <a:prstGeom prst="rect">
            <a:avLst/>
          </a:prstGeom>
          <a:noFill/>
        </p:spPr>
        <p:txBody>
          <a:bodyPr wrap="square">
            <a:spAutoFit/>
          </a:bodyPr>
          <a:lstStyle/>
          <a:p>
            <a:pPr algn="l"/>
            <a:r>
              <a:rPr lang="en-US" sz="2000" b="0" i="0" u="none" strike="noStrike" dirty="0">
                <a:solidFill>
                  <a:srgbClr val="23496D"/>
                </a:solidFill>
                <a:effectLst/>
                <a:latin typeface="Libre Franklin Light" pitchFamily="2" charset="77"/>
              </a:rPr>
              <a:t>FOREWARN enhancements that prioritize safety while enabling members to best serve their prospects and customers. New features include:</a:t>
            </a:r>
          </a:p>
          <a:p>
            <a:pPr algn="l"/>
            <a:endParaRPr lang="en-US" sz="2000" b="1" i="0" u="none" strike="noStrike" dirty="0">
              <a:solidFill>
                <a:srgbClr val="000000"/>
              </a:solidFill>
              <a:effectLst/>
              <a:latin typeface="Libre Franklin Light" pitchFamily="2" charset="77"/>
            </a:endParaRPr>
          </a:p>
          <a:p>
            <a:pPr marL="0" marR="0" algn="l">
              <a:spcBef>
                <a:spcPts val="0"/>
              </a:spcBef>
              <a:spcAft>
                <a:spcPts val="0"/>
              </a:spcAft>
              <a:buFont typeface="Arial" panose="020B0604020202020204" pitchFamily="34" charset="0"/>
              <a:buChar char="•"/>
            </a:pPr>
            <a:r>
              <a:rPr lang="en-US" b="1" i="0" u="sng" strike="noStrike" dirty="0">
                <a:solidFill>
                  <a:srgbClr val="23496D"/>
                </a:solidFill>
                <a:effectLst/>
                <a:latin typeface="Libre Franklin Light" pitchFamily="2" charset="77"/>
              </a:rPr>
              <a:t>Deceased Indicator </a:t>
            </a:r>
            <a:r>
              <a:rPr lang="en-US" b="0" i="0" u="none" strike="noStrike" dirty="0">
                <a:solidFill>
                  <a:srgbClr val="23496D"/>
                </a:solidFill>
                <a:effectLst/>
                <a:latin typeface="Libre Franklin Light" pitchFamily="2" charset="77"/>
              </a:rPr>
              <a:t>– Users can reference the deceased indicator to help assess whether a prospect may be misappropriating the identity of a deceased person.</a:t>
            </a:r>
          </a:p>
          <a:p>
            <a:pPr marL="0" marR="0" algn="l">
              <a:spcBef>
                <a:spcPts val="0"/>
              </a:spcBef>
              <a:spcAft>
                <a:spcPts val="0"/>
              </a:spcAft>
              <a:buFont typeface="Arial" panose="020B0604020202020204" pitchFamily="34" charset="0"/>
              <a:buChar char="•"/>
            </a:pPr>
            <a:endParaRPr lang="en-US" b="0" i="0" u="none" strike="noStrike" dirty="0">
              <a:solidFill>
                <a:srgbClr val="23496D"/>
              </a:solidFill>
              <a:effectLst/>
              <a:latin typeface="Libre Franklin Light" pitchFamily="2" charset="77"/>
            </a:endParaRPr>
          </a:p>
          <a:p>
            <a:pPr marL="0" marR="0" algn="l">
              <a:spcBef>
                <a:spcPts val="0"/>
              </a:spcBef>
              <a:spcAft>
                <a:spcPts val="0"/>
              </a:spcAft>
              <a:buFont typeface="Arial" panose="020B0604020202020204" pitchFamily="34" charset="0"/>
              <a:buChar char="•"/>
            </a:pPr>
            <a:r>
              <a:rPr lang="en-US" b="1" i="0" u="sng" strike="noStrike" dirty="0">
                <a:solidFill>
                  <a:srgbClr val="23496D"/>
                </a:solidFill>
                <a:effectLst/>
                <a:latin typeface="Libre Franklin Light" pitchFamily="2" charset="77"/>
              </a:rPr>
              <a:t>Emailed Prospect Report</a:t>
            </a:r>
            <a:r>
              <a:rPr lang="en-US" b="0" i="0" u="sng" strike="noStrike" dirty="0">
                <a:solidFill>
                  <a:srgbClr val="23496D"/>
                </a:solidFill>
                <a:effectLst/>
                <a:latin typeface="Libre Franklin Light" pitchFamily="2" charset="77"/>
              </a:rPr>
              <a:t> </a:t>
            </a:r>
            <a:r>
              <a:rPr lang="en-US" b="0" i="0" u="none" strike="noStrike" dirty="0">
                <a:solidFill>
                  <a:srgbClr val="23496D"/>
                </a:solidFill>
                <a:effectLst/>
                <a:latin typeface="Libre Franklin Light" pitchFamily="2" charset="77"/>
              </a:rPr>
              <a:t>– With one click users can now instantly email themselves a prospect report PDF to reference later.</a:t>
            </a:r>
          </a:p>
          <a:p>
            <a:pPr marL="0" marR="0" algn="l">
              <a:spcBef>
                <a:spcPts val="0"/>
              </a:spcBef>
              <a:spcAft>
                <a:spcPts val="0"/>
              </a:spcAft>
              <a:buFont typeface="Arial" panose="020B0604020202020204" pitchFamily="34" charset="0"/>
              <a:buChar char="•"/>
            </a:pPr>
            <a:endParaRPr lang="en-US" b="0" i="0" u="none" strike="noStrike" dirty="0">
              <a:solidFill>
                <a:srgbClr val="23496D"/>
              </a:solidFill>
              <a:effectLst/>
              <a:latin typeface="Libre Franklin Light" pitchFamily="2" charset="77"/>
            </a:endParaRPr>
          </a:p>
          <a:p>
            <a:pPr marL="0" marR="0" algn="l">
              <a:spcBef>
                <a:spcPts val="0"/>
              </a:spcBef>
              <a:spcAft>
                <a:spcPts val="0"/>
              </a:spcAft>
              <a:buFont typeface="Arial" panose="020B0604020202020204" pitchFamily="34" charset="0"/>
              <a:buChar char="•"/>
            </a:pPr>
            <a:r>
              <a:rPr lang="en-US" b="1" i="0" u="sng" strike="noStrike" dirty="0">
                <a:solidFill>
                  <a:srgbClr val="23496D"/>
                </a:solidFill>
                <a:effectLst/>
                <a:latin typeface="Libre Franklin Light" pitchFamily="2" charset="77"/>
              </a:rPr>
              <a:t>Foreclosures, Liens, and Judgments</a:t>
            </a:r>
            <a:r>
              <a:rPr lang="en-US" b="0" i="0" u="sng" strike="noStrike" dirty="0">
                <a:solidFill>
                  <a:srgbClr val="23496D"/>
                </a:solidFill>
                <a:effectLst/>
                <a:latin typeface="Libre Franklin Light" pitchFamily="2" charset="77"/>
              </a:rPr>
              <a:t> </a:t>
            </a:r>
            <a:r>
              <a:rPr lang="en-US" b="0" i="0" u="none" strike="noStrike" dirty="0">
                <a:solidFill>
                  <a:srgbClr val="23496D"/>
                </a:solidFill>
                <a:effectLst/>
                <a:latin typeface="Libre Franklin Light" pitchFamily="2" charset="77"/>
              </a:rPr>
              <a:t>– Users now have a broader history of customer details to help better understand and address their prospect's needs.</a:t>
            </a:r>
          </a:p>
        </p:txBody>
      </p:sp>
      <p:pic>
        <p:nvPicPr>
          <p:cNvPr id="4" name="Picture 3">
            <a:extLst>
              <a:ext uri="{FF2B5EF4-FFF2-40B4-BE49-F238E27FC236}">
                <a16:creationId xmlns:a16="http://schemas.microsoft.com/office/drawing/2014/main" id="{80602D6B-5ABA-B2BB-216D-76641A05E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3100" y="1530052"/>
            <a:ext cx="2002836" cy="4069902"/>
          </a:xfrm>
          <a:prstGeom prst="rect">
            <a:avLst/>
          </a:prstGeom>
        </p:spPr>
      </p:pic>
    </p:spTree>
    <p:extLst>
      <p:ext uri="{BB962C8B-B14F-4D97-AF65-F5344CB8AC3E}">
        <p14:creationId xmlns:p14="http://schemas.microsoft.com/office/powerpoint/2010/main" val="52056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172415" y="142116"/>
            <a:ext cx="6776122" cy="936901"/>
          </a:xfrm>
        </p:spPr>
        <p:txBody>
          <a:bodyPr>
            <a:normAutofit fontScale="90000"/>
          </a:bodyPr>
          <a:lstStyle/>
          <a:p>
            <a:r>
              <a:rPr lang="en-US" sz="2600" b="1" dirty="0"/>
              <a:t>MEMBER BENEFIT: </a:t>
            </a:r>
            <a:br>
              <a:rPr lang="en-US" sz="2600" b="1" dirty="0"/>
            </a:br>
            <a:r>
              <a:rPr lang="en-US" sz="2600" b="1" dirty="0"/>
              <a:t>REAL SATISFIED– NEW ENHANCEMENTS</a:t>
            </a:r>
          </a:p>
        </p:txBody>
      </p:sp>
      <p:sp>
        <p:nvSpPr>
          <p:cNvPr id="6" name="TextBox 5">
            <a:extLst>
              <a:ext uri="{FF2B5EF4-FFF2-40B4-BE49-F238E27FC236}">
                <a16:creationId xmlns:a16="http://schemas.microsoft.com/office/drawing/2014/main" id="{2CC31E5A-2517-2625-B95F-1B927EF7AD5A}"/>
              </a:ext>
            </a:extLst>
          </p:cNvPr>
          <p:cNvSpPr txBox="1"/>
          <p:nvPr/>
        </p:nvSpPr>
        <p:spPr>
          <a:xfrm>
            <a:off x="266544" y="2233304"/>
            <a:ext cx="6399299" cy="2246769"/>
          </a:xfrm>
          <a:prstGeom prst="rect">
            <a:avLst/>
          </a:prstGeom>
          <a:noFill/>
        </p:spPr>
        <p:txBody>
          <a:bodyPr wrap="square">
            <a:spAutoFit/>
          </a:bodyPr>
          <a:lstStyle/>
          <a:p>
            <a:pPr marL="0" marR="0" algn="l">
              <a:spcBef>
                <a:spcPts val="0"/>
              </a:spcBef>
              <a:spcAft>
                <a:spcPts val="0"/>
              </a:spcAft>
            </a:pPr>
            <a:r>
              <a:rPr lang="en-US" sz="2000" b="0" i="0" u="none" strike="noStrike" dirty="0">
                <a:solidFill>
                  <a:srgbClr val="002060"/>
                </a:solidFill>
                <a:effectLst/>
                <a:latin typeface="Libre Franklin Light" pitchFamily="2" charset="77"/>
              </a:rPr>
              <a:t>Showcase your newest testimonials on Instagram and LinkedIn hassle-free. All you need to do is activate your Instagram and LinkedIn connections in the Publishing section of your Agent Dashboard, and voilà! You’re ready to go.</a:t>
            </a:r>
          </a:p>
          <a:p>
            <a:pPr marL="0" marR="0" algn="l">
              <a:spcBef>
                <a:spcPts val="0"/>
              </a:spcBef>
              <a:spcAft>
                <a:spcPts val="0"/>
              </a:spcAft>
            </a:pPr>
            <a:endParaRPr lang="en-US" sz="2000" b="0" i="0" u="none" strike="noStrike" dirty="0">
              <a:solidFill>
                <a:srgbClr val="002060"/>
              </a:solidFill>
              <a:effectLst/>
              <a:latin typeface="Libre Franklin Light" pitchFamily="2" charset="77"/>
            </a:endParaRPr>
          </a:p>
          <a:p>
            <a:pPr marL="0" marR="0" algn="l">
              <a:spcBef>
                <a:spcPts val="0"/>
              </a:spcBef>
              <a:spcAft>
                <a:spcPts val="0"/>
              </a:spcAft>
            </a:pPr>
            <a:r>
              <a:rPr lang="en-US" sz="2000" dirty="0">
                <a:solidFill>
                  <a:srgbClr val="002060"/>
                </a:solidFill>
                <a:latin typeface="Libre Franklin Light" pitchFamily="2" charset="77"/>
                <a:hlinkClick r:id="rId3"/>
              </a:rPr>
              <a:t>Enable LinkedIn and Instagram publishing</a:t>
            </a:r>
            <a:endParaRPr lang="en-US" sz="2000" b="0" i="0" u="none" strike="noStrike" dirty="0">
              <a:solidFill>
                <a:srgbClr val="002060"/>
              </a:solidFill>
              <a:effectLst/>
              <a:latin typeface="Libre Franklin Light" pitchFamily="2" charset="77"/>
            </a:endParaRPr>
          </a:p>
        </p:txBody>
      </p:sp>
      <p:pic>
        <p:nvPicPr>
          <p:cNvPr id="3" name="Picture 2">
            <a:extLst>
              <a:ext uri="{FF2B5EF4-FFF2-40B4-BE49-F238E27FC236}">
                <a16:creationId xmlns:a16="http://schemas.microsoft.com/office/drawing/2014/main" id="{308BF068-1C55-ABEC-8F00-F8D18C3DB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122" y="1735276"/>
            <a:ext cx="4864237" cy="3242824"/>
          </a:xfrm>
          <a:prstGeom prst="rect">
            <a:avLst/>
          </a:prstGeom>
        </p:spPr>
      </p:pic>
    </p:spTree>
    <p:extLst>
      <p:ext uri="{BB962C8B-B14F-4D97-AF65-F5344CB8AC3E}">
        <p14:creationId xmlns:p14="http://schemas.microsoft.com/office/powerpoint/2010/main" val="1416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64214" y="2373171"/>
            <a:ext cx="10773630" cy="3537299"/>
          </a:xfrm>
        </p:spPr>
        <p:txBody>
          <a:bodyPr/>
          <a:lstStyle/>
          <a:p>
            <a:pPr marL="0" indent="0">
              <a:spcBef>
                <a:spcPts val="0"/>
              </a:spcBef>
              <a:spcAft>
                <a:spcPts val="300"/>
              </a:spcAft>
              <a:buNone/>
            </a:pPr>
            <a:r>
              <a:rPr lang="en-US" sz="2200" dirty="0"/>
              <a:t>9.1.23		Real Estate Negotiation Expert (RENE)</a:t>
            </a:r>
          </a:p>
          <a:p>
            <a:pPr marL="0" indent="0">
              <a:spcBef>
                <a:spcPts val="0"/>
              </a:spcBef>
              <a:spcAft>
                <a:spcPts val="300"/>
              </a:spcAft>
              <a:buNone/>
            </a:pPr>
            <a:r>
              <a:rPr lang="en-US" sz="2200" dirty="0"/>
              <a:t>9.12.23	</a:t>
            </a:r>
            <a:r>
              <a:rPr lang="en-US" sz="2200" b="1" dirty="0"/>
              <a:t>Tim Ryan and Board of Directors Installation </a:t>
            </a:r>
          </a:p>
          <a:p>
            <a:pPr marL="0" indent="0">
              <a:spcBef>
                <a:spcPts val="0"/>
              </a:spcBef>
              <a:spcAft>
                <a:spcPts val="300"/>
              </a:spcAft>
              <a:buNone/>
            </a:pPr>
            <a:r>
              <a:rPr lang="en-US" sz="2200" dirty="0"/>
              <a:t>9.14.23	Coffee &amp; Conversation: How to Talk to Sellers</a:t>
            </a:r>
          </a:p>
          <a:p>
            <a:pPr marL="0" indent="0">
              <a:spcBef>
                <a:spcPts val="0"/>
              </a:spcBef>
              <a:spcAft>
                <a:spcPts val="300"/>
              </a:spcAft>
              <a:buNone/>
            </a:pPr>
            <a:r>
              <a:rPr lang="en-US" sz="2200" dirty="0"/>
              <a:t>9.14.23	Safety &amp; Self Defense for REALTORS®</a:t>
            </a:r>
          </a:p>
          <a:p>
            <a:pPr marL="0" indent="0">
              <a:spcBef>
                <a:spcPts val="0"/>
              </a:spcBef>
              <a:spcAft>
                <a:spcPts val="300"/>
              </a:spcAft>
              <a:buNone/>
            </a:pPr>
            <a:r>
              <a:rPr lang="en-US" sz="2200" dirty="0"/>
              <a:t>9.14.23	Commercial Boot Camp</a:t>
            </a:r>
          </a:p>
          <a:p>
            <a:pPr marL="0" indent="0">
              <a:spcBef>
                <a:spcPts val="0"/>
              </a:spcBef>
              <a:spcAft>
                <a:spcPts val="300"/>
              </a:spcAft>
              <a:buNone/>
            </a:pPr>
            <a:r>
              <a:rPr lang="en-US" sz="2200" dirty="0"/>
              <a:t>9.23.23	Digital Domination: New Member Boost Session</a:t>
            </a:r>
          </a:p>
          <a:p>
            <a:pPr marL="0" indent="0">
              <a:spcBef>
                <a:spcPts val="0"/>
              </a:spcBef>
              <a:spcAft>
                <a:spcPts val="300"/>
              </a:spcAft>
              <a:buNone/>
            </a:pPr>
            <a:r>
              <a:rPr lang="en-US" sz="2200" dirty="0"/>
              <a:t>9.27.23	Safety &amp; Self Defense for REALTORS®</a:t>
            </a:r>
          </a:p>
          <a:p>
            <a:pPr marL="0" indent="0">
              <a:spcBef>
                <a:spcPts val="0"/>
              </a:spcBef>
              <a:spcAft>
                <a:spcPts val="300"/>
              </a:spcAft>
              <a:buNone/>
            </a:pPr>
            <a:endParaRPr lang="en-US" sz="2200" dirty="0"/>
          </a:p>
          <a:p>
            <a:pPr marL="0" indent="0">
              <a:spcBef>
                <a:spcPts val="0"/>
              </a:spcBef>
              <a:spcAft>
                <a:spcPts val="300"/>
              </a:spcAft>
              <a:buNone/>
            </a:pPr>
            <a:r>
              <a:rPr lang="en-US" sz="2200" dirty="0"/>
              <a:t>9.18 – 9.21	 </a:t>
            </a:r>
            <a:r>
              <a:rPr lang="en-US" sz="2200" b="1" dirty="0"/>
              <a:t>Illinois REALTORS® Fall Business Meetings  </a:t>
            </a:r>
            <a:r>
              <a:rPr lang="en-US" sz="2200" dirty="0"/>
              <a:t>Register </a:t>
            </a:r>
            <a:r>
              <a:rPr lang="en-US" sz="2200" dirty="0">
                <a:hlinkClick r:id="rId3"/>
              </a:rPr>
              <a:t>HERE </a:t>
            </a:r>
            <a:endParaRPr lang="en-US" sz="2200" dirty="0"/>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572</Words>
  <Application>Microsoft Macintosh PowerPoint</Application>
  <PresentationFormat>Widescreen</PresentationFormat>
  <Paragraphs>45</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Libre Franklin</vt:lpstr>
      <vt:lpstr>Libre Franklin Light</vt:lpstr>
      <vt:lpstr>Office Theme</vt:lpstr>
      <vt:lpstr>PowerPoint Presentation</vt:lpstr>
      <vt:lpstr>UPDATED SELLER DISCLOSURE FORM</vt:lpstr>
      <vt:lpstr>CONGRATULATIONS  2023 PATHWAY  TO SUCCESS WINNERS</vt:lpstr>
      <vt:lpstr>SEPTEMBER IS REALTOR®  SAFETY MONTH</vt:lpstr>
      <vt:lpstr>MEMBER BENEFIT:  FOREWARN – NEW ENHANCEMENTS</vt:lpstr>
      <vt:lpstr>MEMBER BENEFIT:  REAL SATISFIED– NEW ENHANCEMENTS</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158</cp:revision>
  <dcterms:created xsi:type="dcterms:W3CDTF">2021-12-13T14:49:37Z</dcterms:created>
  <dcterms:modified xsi:type="dcterms:W3CDTF">2023-08-14T21:38:45Z</dcterms:modified>
</cp:coreProperties>
</file>